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yermilov.github.io/" TargetMode="External"/><Relationship Id="rId5" Type="http://schemas.openxmlformats.org/officeDocument/2006/relationships/hyperlink" Target="https://twitter.com/yermilov17" TargetMode="External"/><Relationship Id="rId6" Type="http://schemas.openxmlformats.org/officeDocument/2006/relationships/hyperlink" Target="https://www.facebook.com/yaroslav.yermilov" TargetMode="External"/><Relationship Id="rId7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6.png"/><Relationship Id="rId21" Type="http://schemas.openxmlformats.org/officeDocument/2006/relationships/image" Target="../media/image24.png"/><Relationship Id="rId24" Type="http://schemas.openxmlformats.org/officeDocument/2006/relationships/image" Target="../media/image2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26" Type="http://schemas.openxmlformats.org/officeDocument/2006/relationships/image" Target="../media/image25.png"/><Relationship Id="rId25" Type="http://schemas.openxmlformats.org/officeDocument/2006/relationships/image" Target="../media/image28.png"/><Relationship Id="rId28" Type="http://schemas.openxmlformats.org/officeDocument/2006/relationships/image" Target="../media/image33.png"/><Relationship Id="rId27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9.png"/><Relationship Id="rId11" Type="http://schemas.openxmlformats.org/officeDocument/2006/relationships/image" Target="../media/image13.png"/><Relationship Id="rId10" Type="http://schemas.openxmlformats.org/officeDocument/2006/relationships/image" Target="../media/image16.png"/><Relationship Id="rId13" Type="http://schemas.openxmlformats.org/officeDocument/2006/relationships/image" Target="../media/image12.png"/><Relationship Id="rId12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17.png"/><Relationship Id="rId17" Type="http://schemas.openxmlformats.org/officeDocument/2006/relationships/image" Target="../media/image20.png"/><Relationship Id="rId16" Type="http://schemas.openxmlformats.org/officeDocument/2006/relationships/image" Target="../media/image18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32281iDADEAFC04868CE5C" id="54" name="Shape 5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347114"/>
            <a:ext cx="9144000" cy="78377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0" y="1689825"/>
            <a:ext cx="9144000" cy="259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GPars: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Unsung Hero of Concurrency in Practice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150" y="4795200"/>
            <a:ext cx="914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http://playstationna.i.lithium.com/t5/image/serverpage/image-id/432281iDADEAFC04868CE5C?v=1.0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"/>
            <a:ext cx="9143998" cy="48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http://reactivex.io/RxJava/2.x/javadoc/io/reactivex/Flowable.html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260475"/>
            <a:ext cx="3399868" cy="2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975" y="260475"/>
            <a:ext cx="3399875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0" y="2653900"/>
            <a:ext cx="3399872" cy="20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911" y="2690125"/>
            <a:ext cx="4018000" cy="1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75" y="-44125"/>
            <a:ext cx="9218948" cy="52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32" y="0"/>
            <a:ext cx="38916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" y="3380553"/>
            <a:ext cx="9084775" cy="14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" y="825149"/>
            <a:ext cx="9084774" cy="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638350"/>
            <a:ext cx="5286374" cy="3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0" y="876399"/>
            <a:ext cx="7881776" cy="40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https://www.pinterest.com/pin/395190936024778319/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0"/>
            <a:ext cx="8520600" cy="178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D9D9D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traditional thread-based concurrency model built into Java doesn’t match well with the natural human sense for parallelism.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1710225" y="0"/>
            <a:ext cx="55965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GPars: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map/reduce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fork/join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closures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agents</a:t>
            </a:r>
            <a:b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dataflows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433425" y="4881175"/>
            <a:ext cx="771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5924"/>
            <a:ext cx="1493518" cy="25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725" y="0"/>
            <a:ext cx="1583250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50" y="0"/>
            <a:ext cx="1221124" cy="25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153" y="2525924"/>
            <a:ext cx="1413850" cy="21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3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6663650" y="2285400"/>
            <a:ext cx="248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325950" y="4881175"/>
            <a:ext cx="5818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https://www.pinterest.com/pin/527554543837493577/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049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8"/>
            <a:ext cx="9082774" cy="52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6041" r="0" t="0"/>
          <a:stretch/>
        </p:blipFill>
        <p:spPr>
          <a:xfrm>
            <a:off x="0" y="672250"/>
            <a:ext cx="6135125" cy="3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0" y="4625400"/>
            <a:ext cx="6135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https://motherboard.vice.com/en_us/article/inside-rube-goldberg-machine-youtube-video-artist-joseph-herschers-bedroom-workshop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220400" y="863550"/>
            <a:ext cx="49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GB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https://yermilov.github.io/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https://twitter.com/yermilov17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https://www.facebook.com/yaroslav.yermilov</a:t>
            </a:r>
            <a:br>
              <a:rPr b="1" lang="en-GB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200" u="sng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https://ua.linkedin.com/pub/yaroslav-yermilov/58/682/506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ork for EPAM Systems since 2011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in office - clustering, Big Data and automated testing</a:t>
            </a:r>
            <a:b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 of office - </a:t>
            </a:r>
            <a:r>
              <a:rPr b="1" lang="en-GB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Groovy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2" y="1595437"/>
            <a:ext cx="64674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" y="842962"/>
            <a:ext cx="82772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5112"/>
            <a:ext cx="8839199" cy="187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75" y="152400"/>
            <a:ext cx="37754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2400"/>
            <a:ext cx="421457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439" y="1581600"/>
            <a:ext cx="4624636" cy="198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Further dive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640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Focus for this talk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640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obey Moore’s law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Java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GPars place in this picture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GPars handles concurrent/parallel development?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use GPars?</a:t>
            </a: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and when do not use GPars?</a:t>
            </a:r>
          </a:p>
        </p:txBody>
      </p:sp>
      <p:pic>
        <p:nvPicPr>
          <p:cNvPr descr="A.0.gif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31" y="0"/>
            <a:ext cx="2426568" cy="480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36500" y="4899900"/>
            <a:ext cx="7607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http://www.theverge.com/2015/4/22/8381963/rube-goldberg-machine-contest-history-ideas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8988" l="5034" r="78103" t="34831"/>
          <a:stretch/>
        </p:blipFill>
        <p:spPr>
          <a:xfrm>
            <a:off x="2337375" y="468700"/>
            <a:ext cx="1541825" cy="1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4292425" y="4822800"/>
            <a:ext cx="485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http://www.systemcomic.com/2009/04/27/the-system-197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9372" l="27788" r="53191" t="31008"/>
          <a:stretch/>
        </p:blipFill>
        <p:spPr>
          <a:xfrm>
            <a:off x="5008700" y="357700"/>
            <a:ext cx="1739174" cy="1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4210" l="50718" r="25674" t="23940"/>
          <a:stretch/>
        </p:blipFill>
        <p:spPr>
          <a:xfrm>
            <a:off x="3404900" y="2392912"/>
            <a:ext cx="2158549" cy="2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0132" l="78441" r="4089" t="36170"/>
          <a:stretch/>
        </p:blipFill>
        <p:spPr>
          <a:xfrm>
            <a:off x="3456637" y="2593075"/>
            <a:ext cx="2055072" cy="2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12" y="0"/>
            <a:ext cx="6753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30437"/>
            <a:ext cx="72771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37" y="152400"/>
            <a:ext cx="58303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7" y="152387"/>
            <a:ext cx="5857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337" y="1880012"/>
            <a:ext cx="57435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5887" y="261937"/>
            <a:ext cx="36480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337" y="261950"/>
            <a:ext cx="5495925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937" y="166662"/>
            <a:ext cx="48672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387" y="1604962"/>
            <a:ext cx="39338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137" y="223825"/>
            <a:ext cx="3457575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4466" y="95262"/>
            <a:ext cx="411666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922" y="-71425"/>
            <a:ext cx="29891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0350" y="890587"/>
            <a:ext cx="33432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83712" y="-9525"/>
            <a:ext cx="4067175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4921475" y="0"/>
            <a:ext cx="4222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https://habrahabr.ru/company/luxoft/blog/157273/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152400"/>
            <a:ext cx="53435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2114550"/>
            <a:ext cx="3981384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38312" y="1709737"/>
            <a:ext cx="6276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71600" y="656450"/>
            <a:ext cx="76200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71600" y="1619250"/>
            <a:ext cx="76200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08780" y="0"/>
            <a:ext cx="57112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24087" y="314325"/>
            <a:ext cx="5267325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04912" y="314325"/>
            <a:ext cx="75438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05350" y="1395412"/>
            <a:ext cx="3505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90637" y="152400"/>
            <a:ext cx="757237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52737" y="656437"/>
            <a:ext cx="44481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4412" y="215137"/>
            <a:ext cx="70008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28">
            <a:alphaModFix amt="92000"/>
          </a:blip>
          <a:stretch>
            <a:fillRect/>
          </a:stretch>
        </p:blipFill>
        <p:spPr>
          <a:xfrm>
            <a:off x="-34975" y="-9525"/>
            <a:ext cx="9213900" cy="61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7" y="676275"/>
            <a:ext cx="74009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525"/>
            <a:ext cx="8839201" cy="36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19" y="0"/>
            <a:ext cx="8516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225"/>
            <a:ext cx="9144000" cy="34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